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  <p:sldMasterId id="2147483668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3" r:id="rId8"/>
    <p:sldId id="261" r:id="rId9"/>
    <p:sldId id="264" r:id="rId10"/>
    <p:sldId id="260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5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E2631-A364-41A8-B7E8-2FB6194612E4}" type="datetimeFigureOut">
              <a:rPr lang="en-IE" smtClean="0"/>
              <a:t>30/04/2013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D02D7-F9E1-4742-8030-F01B2CC07F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446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4077072"/>
            <a:ext cx="3384376" cy="72008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Presentation 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4797152"/>
            <a:ext cx="3384376" cy="6480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Project Title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6093296"/>
            <a:ext cx="1008112" cy="365125"/>
          </a:xfrm>
        </p:spPr>
        <p:txBody>
          <a:bodyPr/>
          <a:lstStyle/>
          <a:p>
            <a:fld id="{B93B7021-2045-4096-BA2B-709BB7BE4EFD}" type="datetime1">
              <a:rPr lang="en-IE" smtClean="0"/>
              <a:t>30/04/2013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2915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2174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2174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721F-5A95-4BB1-A7CB-06D125151CC8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9612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9087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5693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2499" y="896286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9753-DF67-4C4C-867C-95FFE342C1AD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42927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27D3-6B8A-420D-81C6-87CEBFA6EC3C}" type="datetime1">
              <a:rPr lang="en-IE" smtClean="0"/>
              <a:t>30/04/2013</a:t>
            </a:fld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23880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056E-C3EC-4B27-A2F7-01F053ABA702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IE" smtClean="0"/>
              <a:t>Commercial in Confidence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6171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0AAA-9A40-479F-83F8-0AE445F1B33C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434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Cl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4077072"/>
            <a:ext cx="3384376" cy="72008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Presentation 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4797152"/>
            <a:ext cx="3384376" cy="6480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Client Name - Date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6093296"/>
            <a:ext cx="1008112" cy="365125"/>
          </a:xfrm>
        </p:spPr>
        <p:txBody>
          <a:bodyPr/>
          <a:lstStyle/>
          <a:p>
            <a:fld id="{B93B7021-2045-4096-BA2B-709BB7BE4EFD}" type="datetime1">
              <a:rPr lang="en-IE" smtClean="0"/>
              <a:t>30/04/2013</a:t>
            </a:fld>
            <a:endParaRPr lang="en-IE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39552" y="5445224"/>
            <a:ext cx="3384376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Public / Private /</a:t>
            </a:r>
            <a:r>
              <a:rPr lang="en-US" sz="1800" baseline="0" dirty="0" smtClean="0"/>
              <a:t> Confidential (delete as appropriate)</a:t>
            </a: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326462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2894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31B0-FF26-43D9-945F-66762AE6E5CD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9800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2174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2174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721F-5A95-4BB1-A7CB-06D125151CC8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48942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9087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5693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2499" y="896286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9753-DF67-4C4C-867C-95FFE342C1AD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87977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27D3-6B8A-420D-81C6-87CEBFA6EC3C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7464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056E-C3EC-4B27-A2F7-01F053ABA702}" type="datetime1">
              <a:rPr lang="en-IE" smtClean="0"/>
              <a:t>30/04/2013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IE" smtClean="0"/>
              <a:t>Commercial in Confidence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20593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0AAA-9A40-479F-83F8-0AE445F1B33C}" type="datetime1">
              <a:rPr lang="en-IE" smtClean="0"/>
              <a:t>30/04/2013</a:t>
            </a:fld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Slide Title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47588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016" y="0"/>
            <a:ext cx="5580112" cy="62068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2894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31B0-FF26-43D9-945F-66762AE6E5CD}" type="datetime1">
              <a:rPr lang="en-IE" smtClean="0"/>
              <a:pPr/>
              <a:t>30/04/2013</a:t>
            </a:fld>
            <a:r>
              <a:rPr lang="en-IE" dirty="0" smtClean="0"/>
              <a:t> © SolarPrint 2012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1597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60932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35E0C-C943-4AB3-A529-6ED93360E871}" type="datetime1">
              <a:rPr lang="en-IE" smtClean="0"/>
              <a:t>30/04/2013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285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7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EABE8-7178-4D61-B332-9C19ABAA17F4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9472" y="6363295"/>
            <a:ext cx="3970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6D281-FF63-4922-A026-7EBE818B6974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12" descr="SolarPrintBanner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2" y="-27384"/>
            <a:ext cx="9144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9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662536" y="6363717"/>
            <a:ext cx="2277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813626" y="6363716"/>
            <a:ext cx="1629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 smtClean="0"/>
              <a:t>© SolarPrint Ltd 2012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2701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EABE8-7178-4D61-B332-9C19ABAA17F4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6456" y="6362700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6D281-FF63-4922-A026-7EBE818B6974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7" name="Picture 12" descr="SolarPrintBanner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2" y="-27384"/>
            <a:ext cx="9144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9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813626" y="6363716"/>
            <a:ext cx="1629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 smtClean="0"/>
              <a:t>© SolarPrint Ltd 2012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6202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solarprint.ie/" TargetMode="Externa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552" y="3861048"/>
            <a:ext cx="3384376" cy="936104"/>
          </a:xfrm>
        </p:spPr>
        <p:txBody>
          <a:bodyPr/>
          <a:lstStyle/>
          <a:p>
            <a:r>
              <a:rPr lang="en-IE" sz="2400" dirty="0" smtClean="0"/>
              <a:t>Successful SME Participation in FP7-Industrial Perspective</a:t>
            </a:r>
            <a:endParaRPr lang="en-IE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sz="2000" dirty="0" smtClean="0"/>
          </a:p>
          <a:p>
            <a:r>
              <a:rPr lang="en-IE" sz="2000" dirty="0" err="1" smtClean="0"/>
              <a:t>Dr.</a:t>
            </a:r>
            <a:r>
              <a:rPr lang="en-IE" sz="2000" dirty="0" smtClean="0"/>
              <a:t> </a:t>
            </a:r>
            <a:r>
              <a:rPr lang="en-IE" sz="2000" dirty="0" err="1" smtClean="0"/>
              <a:t>Mazhar</a:t>
            </a:r>
            <a:r>
              <a:rPr lang="en-IE" sz="2000" dirty="0" smtClean="0"/>
              <a:t> Bari</a:t>
            </a:r>
            <a:endParaRPr lang="en-IE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3007-8249-4326-9150-4816D3154E0F}" type="datetime1">
              <a:rPr lang="en-IE" smtClean="0"/>
              <a:t>30/04/2013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998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721F-5A95-4BB1-A7CB-06D125151CC8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10</a:t>
            </a:fld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3351"/>
            <a:ext cx="104775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128007"/>
            <a:ext cx="1682811" cy="1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06"/>
          <a:stretch/>
        </p:blipFill>
        <p:spPr bwMode="auto">
          <a:xfrm>
            <a:off x="5715607" y="2184301"/>
            <a:ext cx="115959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43808" y="364502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hlinkClick r:id="rId5"/>
              </a:rPr>
              <a:t>www.solarprint.ie</a:t>
            </a:r>
            <a:endParaRPr lang="en-IE" dirty="0" smtClean="0"/>
          </a:p>
          <a:p>
            <a:pPr algn="ctr"/>
            <a:r>
              <a:rPr lang="en-IE" dirty="0" smtClean="0"/>
              <a:t>rtwohig@solarprint.ie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7183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SolarPrint background</a:t>
            </a:r>
            <a:endParaRPr lang="en-IE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536F-BB22-43C3-9E02-EEF2793B8FF7}" type="datetime1">
              <a:rPr lang="en-IE" smtClean="0"/>
              <a:t>30/04/2013</a:t>
            </a:fld>
            <a:endParaRPr lang="en-IE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2</a:t>
            </a:fld>
            <a:endParaRPr lang="en-IE"/>
          </a:p>
        </p:txBody>
      </p:sp>
      <p:pic>
        <p:nvPicPr>
          <p:cNvPr id="6" name="Content Placeholder 26" descr="3 gen of solar_1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908720"/>
            <a:ext cx="8305800" cy="4890331"/>
          </a:xfrm>
        </p:spPr>
      </p:pic>
    </p:spTree>
    <p:extLst>
      <p:ext uri="{BB962C8B-B14F-4D97-AF65-F5344CB8AC3E}">
        <p14:creationId xmlns:p14="http://schemas.microsoft.com/office/powerpoint/2010/main" val="11354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SolarPrint background</a:t>
            </a:r>
            <a:endParaRPr lang="en-IE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536F-BB22-43C3-9E02-EEF2793B8FF7}" type="datetime1">
              <a:rPr lang="en-IE" smtClean="0"/>
              <a:t>30/04/2013</a:t>
            </a:fld>
            <a:endParaRPr lang="en-IE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3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304800" y="2076896"/>
            <a:ext cx="41910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+mn-lt"/>
              </a:rPr>
              <a:t>SolarPrint is developing the next generation of high-performance indoor solar cells</a:t>
            </a:r>
          </a:p>
          <a:p>
            <a:pPr marL="0" lvl="1">
              <a:spcBef>
                <a:spcPts val="600"/>
              </a:spcBef>
            </a:pPr>
            <a:endParaRPr lang="en-US" sz="1200" dirty="0" smtClean="0">
              <a:latin typeface="+mn-lt"/>
            </a:endParaRPr>
          </a:p>
          <a:p>
            <a:pPr marL="0" lvl="1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+mn-lt"/>
              </a:rPr>
              <a:t> </a:t>
            </a:r>
            <a:r>
              <a:rPr lang="en-IE" sz="2000" dirty="0" smtClean="0">
                <a:latin typeface="+mn-lt"/>
                <a:sym typeface="Arial" charset="0"/>
              </a:rPr>
              <a:t>DSSC has highest potential for light conversion per  unit area (power density)</a:t>
            </a:r>
            <a:endParaRPr lang="en-IE" sz="2000" dirty="0">
              <a:latin typeface="+mn-lt"/>
              <a:sym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963083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IE" sz="2400" b="1" kern="0" dirty="0" smtClean="0">
                <a:ea typeface="Arial" pitchFamily="-106" charset="0"/>
              </a:rPr>
              <a:t>SolarPrint provides PV energy harvesting solutions for wireless sensors </a:t>
            </a:r>
          </a:p>
          <a:p>
            <a:pPr eaLnBrk="0" hangingPunct="0">
              <a:defRPr/>
            </a:pPr>
            <a:endParaRPr lang="en-IE" sz="2400" b="1" kern="0" dirty="0" smtClean="0">
              <a:ea typeface="Arial" pitchFamily="-106" charset="0"/>
            </a:endParaRPr>
          </a:p>
          <a:p>
            <a:pPr eaLnBrk="0" hangingPunct="0">
              <a:defRPr/>
            </a:pPr>
            <a:endParaRPr lang="en-IE" sz="2400" b="1" kern="0" dirty="0">
              <a:ea typeface="Arial" pitchFamily="-106" charset="0"/>
            </a:endParaRPr>
          </a:p>
        </p:txBody>
      </p:sp>
      <p:pic>
        <p:nvPicPr>
          <p:cNvPr id="9" name="Content Placeholder 3" descr="solarprint022w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79572" y="2276872"/>
            <a:ext cx="4195256" cy="2971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  <a:headEnd/>
            <a:tailEnd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6668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SolarPrint technology roadmap</a:t>
            </a:r>
            <a:endParaRPr lang="en-IE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536F-BB22-43C3-9E02-EEF2793B8FF7}" type="datetime1">
              <a:rPr lang="en-IE" smtClean="0"/>
              <a:t>30/04/2013</a:t>
            </a:fld>
            <a:endParaRPr lang="en-IE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4</a:t>
            </a:fld>
            <a:endParaRPr lang="en-IE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444" y="833129"/>
            <a:ext cx="7906072" cy="532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081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FP7 active projects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721F-5A95-4BB1-A7CB-06D125151CC8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5</a:t>
            </a:fld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323528" y="764704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err="1" smtClean="0"/>
              <a:t>SMARTOP</a:t>
            </a:r>
            <a:r>
              <a:rPr lang="en-IE" sz="2400" b="1" dirty="0" smtClean="0"/>
              <a:t> </a:t>
            </a:r>
            <a:r>
              <a:rPr lang="en-IE" dirty="0" smtClean="0"/>
              <a:t>(3 </a:t>
            </a:r>
            <a:r>
              <a:rPr lang="en-IE" dirty="0" err="1" smtClean="0"/>
              <a:t>yrs</a:t>
            </a:r>
            <a:r>
              <a:rPr lang="en-IE" dirty="0" smtClean="0"/>
              <a:t> started Jan 2011)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err="1" smtClean="0"/>
              <a:t>Sust</a:t>
            </a:r>
            <a:r>
              <a:rPr lang="en-IE" sz="2000" dirty="0" smtClean="0"/>
              <a:t> Surface Transport (SST)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Autonomous smart roof integrating solar cells (PV), energy storage systems and auxiliaries for FIAT Cars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CR-FIAT – </a:t>
            </a:r>
            <a:r>
              <a:rPr lang="en-IE" sz="2000" dirty="0" err="1" smtClean="0"/>
              <a:t>Webasto</a:t>
            </a:r>
            <a:r>
              <a:rPr lang="en-IE" sz="2000" dirty="0" smtClean="0"/>
              <a:t> – </a:t>
            </a:r>
            <a:r>
              <a:rPr lang="en-IE" sz="2000" dirty="0" err="1" smtClean="0"/>
              <a:t>Adetel</a:t>
            </a:r>
            <a:r>
              <a:rPr lang="en-IE" sz="2000" dirty="0" smtClean="0"/>
              <a:t> – Infineon – </a:t>
            </a:r>
            <a:r>
              <a:rPr lang="en-IE" sz="2000" dirty="0" err="1" smtClean="0"/>
              <a:t>TCD</a:t>
            </a:r>
            <a:r>
              <a:rPr lang="en-IE" sz="2000" dirty="0" smtClean="0"/>
              <a:t> – </a:t>
            </a:r>
            <a:r>
              <a:rPr lang="en-IE" sz="2000" dirty="0" err="1" smtClean="0"/>
              <a:t>UCD</a:t>
            </a:r>
            <a:r>
              <a:rPr lang="en-IE" sz="2000" dirty="0" smtClean="0"/>
              <a:t> – </a:t>
            </a:r>
            <a:r>
              <a:rPr lang="en-IE" sz="2000" dirty="0" err="1" smtClean="0"/>
              <a:t>ICL</a:t>
            </a:r>
            <a:endParaRPr lang="en-IE" sz="2000" dirty="0" smtClean="0"/>
          </a:p>
          <a:p>
            <a:endParaRPr lang="en-IE" sz="2400" dirty="0" smtClean="0"/>
          </a:p>
          <a:p>
            <a:r>
              <a:rPr lang="en-IE" sz="2400" b="1" dirty="0" err="1" smtClean="0"/>
              <a:t>MOLESOL</a:t>
            </a:r>
            <a:r>
              <a:rPr lang="en-IE" sz="2400" b="1" dirty="0" smtClean="0"/>
              <a:t> </a:t>
            </a:r>
            <a:r>
              <a:rPr lang="en-IE" dirty="0" smtClean="0"/>
              <a:t>(3 </a:t>
            </a:r>
            <a:r>
              <a:rPr lang="en-IE" dirty="0" err="1" smtClean="0"/>
              <a:t>yrs</a:t>
            </a:r>
            <a:r>
              <a:rPr lang="en-IE" dirty="0" smtClean="0"/>
              <a:t> started Oct 2010)</a:t>
            </a:r>
            <a:endParaRPr lang="en-IE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Future Emerging Tech for Energy Applications (</a:t>
            </a:r>
            <a:r>
              <a:rPr lang="en-IE" sz="2000" dirty="0" err="1" smtClean="0"/>
              <a:t>FET</a:t>
            </a:r>
            <a:r>
              <a:rPr lang="en-IE" sz="2000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Carbon-based molecular wiring for Solar Cells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err="1" smtClean="0"/>
              <a:t>IMEC</a:t>
            </a:r>
            <a:r>
              <a:rPr lang="en-IE" sz="2000" dirty="0" smtClean="0"/>
              <a:t> – </a:t>
            </a:r>
            <a:r>
              <a:rPr lang="en-IE" sz="2000" dirty="0" err="1" smtClean="0"/>
              <a:t>Dyesol</a:t>
            </a:r>
            <a:r>
              <a:rPr lang="en-IE" sz="2000" dirty="0" smtClean="0"/>
              <a:t> – Max-Planck Institute </a:t>
            </a:r>
          </a:p>
          <a:p>
            <a:endParaRPr lang="en-IE" sz="2400" dirty="0" smtClean="0"/>
          </a:p>
          <a:p>
            <a:r>
              <a:rPr lang="en-IE" sz="2400" b="1" dirty="0" smtClean="0"/>
              <a:t>ERG </a:t>
            </a:r>
            <a:r>
              <a:rPr lang="en-IE" dirty="0" smtClean="0"/>
              <a:t>(3 </a:t>
            </a:r>
            <a:r>
              <a:rPr lang="en-IE" dirty="0" err="1" smtClean="0"/>
              <a:t>yrs</a:t>
            </a:r>
            <a:r>
              <a:rPr lang="en-IE" dirty="0" smtClean="0"/>
              <a:t> started March 2011)</a:t>
            </a:r>
            <a:endParaRPr lang="en-IE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ENIAC Joint Undertaking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Energy for a Green Society – Sustainable harvesting to smart distribution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STMicroelectronics – </a:t>
            </a:r>
            <a:r>
              <a:rPr lang="en-IE" sz="2000" dirty="0" err="1" smtClean="0"/>
              <a:t>AMAT</a:t>
            </a:r>
            <a:r>
              <a:rPr lang="en-IE" sz="2000" dirty="0" smtClean="0"/>
              <a:t> – </a:t>
            </a:r>
            <a:r>
              <a:rPr lang="en-IE" sz="2000" dirty="0" err="1" smtClean="0"/>
              <a:t>LEITAT</a:t>
            </a:r>
            <a:r>
              <a:rPr lang="en-IE" sz="2000" dirty="0"/>
              <a:t> </a:t>
            </a:r>
            <a:r>
              <a:rPr lang="en-IE" sz="2000" dirty="0" smtClean="0"/>
              <a:t>– Telefunken semiconductor – </a:t>
            </a:r>
            <a:r>
              <a:rPr lang="en-IE" sz="2000" dirty="0" err="1" smtClean="0"/>
              <a:t>TNI</a:t>
            </a:r>
            <a:r>
              <a:rPr lang="en-IE" sz="2000" dirty="0" smtClean="0"/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2897" y="908719"/>
            <a:ext cx="1728192" cy="59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2897" y="2851813"/>
            <a:ext cx="1826957" cy="41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92416" y="4365104"/>
            <a:ext cx="577276" cy="57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5004" y="4365104"/>
            <a:ext cx="1677412" cy="58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98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SolarPrint technology roadmap</a:t>
            </a:r>
            <a:endParaRPr lang="en-IE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536F-BB22-43C3-9E02-EEF2793B8FF7}" type="datetime1">
              <a:rPr lang="en-IE" smtClean="0"/>
              <a:t>30/04/2013</a:t>
            </a:fld>
            <a:endParaRPr lang="en-IE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6</a:t>
            </a:fld>
            <a:endParaRPr lang="en-IE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444" y="833129"/>
            <a:ext cx="7906072" cy="532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ounded Rectangle 5"/>
          <p:cNvSpPr/>
          <p:nvPr/>
        </p:nvSpPr>
        <p:spPr>
          <a:xfrm>
            <a:off x="2483768" y="4648200"/>
            <a:ext cx="2438400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ERG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02968" y="3276600"/>
            <a:ext cx="1589112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 err="1" smtClean="0">
                <a:solidFill>
                  <a:schemeClr val="tx1"/>
                </a:solidFill>
              </a:rPr>
              <a:t>SMARTOP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63688" y="2971800"/>
            <a:ext cx="1440160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 err="1" smtClean="0">
                <a:solidFill>
                  <a:schemeClr val="tx1"/>
                </a:solidFill>
              </a:rPr>
              <a:t>MOLESOL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2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FP7 proposal activity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721F-5A95-4BB1-A7CB-06D125151CC8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7</a:t>
            </a:fld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323528" y="908720"/>
            <a:ext cx="828092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/>
              <a:t>Entered 5 proposals in Dec 2012. 2 refused.</a:t>
            </a:r>
          </a:p>
          <a:p>
            <a:endParaRPr lang="en-IE" sz="2400" b="1" dirty="0" smtClean="0"/>
          </a:p>
          <a:p>
            <a:r>
              <a:rPr lang="en-IE" sz="2400" b="1" dirty="0" err="1" smtClean="0"/>
              <a:t>NMP</a:t>
            </a:r>
            <a:r>
              <a:rPr lang="en-IE" sz="2400" b="1" dirty="0" smtClean="0"/>
              <a:t>: </a:t>
            </a:r>
          </a:p>
          <a:p>
            <a:r>
              <a:rPr lang="en-IE" sz="2400" dirty="0" smtClean="0"/>
              <a:t>2 projects at 2</a:t>
            </a:r>
            <a:r>
              <a:rPr lang="en-IE" sz="2400" baseline="30000" dirty="0" smtClean="0"/>
              <a:t>nd</a:t>
            </a:r>
            <a:r>
              <a:rPr lang="en-IE" sz="2400" dirty="0" smtClean="0"/>
              <a:t> stage evaluation</a:t>
            </a:r>
          </a:p>
          <a:p>
            <a:endParaRPr lang="en-IE" sz="2400" dirty="0"/>
          </a:p>
          <a:p>
            <a:r>
              <a:rPr lang="en-IE" sz="2400" b="1" dirty="0" smtClean="0"/>
              <a:t>R4 </a:t>
            </a:r>
            <a:r>
              <a:rPr lang="en-IE" sz="2400" b="1" dirty="0" err="1" smtClean="0"/>
              <a:t>SME</a:t>
            </a:r>
            <a:r>
              <a:rPr lang="en-IE" sz="2400" b="1" dirty="0" smtClean="0"/>
              <a:t>: </a:t>
            </a:r>
          </a:p>
          <a:p>
            <a:r>
              <a:rPr lang="en-IE" sz="2400" dirty="0" smtClean="0"/>
              <a:t>1 project at negotiation stage (ADIOS-</a:t>
            </a:r>
            <a:r>
              <a:rPr lang="en-IE" sz="2400" dirty="0" err="1" smtClean="0"/>
              <a:t>Ru</a:t>
            </a:r>
            <a:r>
              <a:rPr lang="en-IE" sz="2400" dirty="0" smtClean="0"/>
              <a:t>) – coordinator role</a:t>
            </a:r>
            <a:endParaRPr lang="en-IE" sz="2400" b="1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45842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Experience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721F-5A95-4BB1-A7CB-06D125151CC8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8</a:t>
            </a:fld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467048" y="980728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/>
              <a:t>Pros </a:t>
            </a:r>
            <a:endParaRPr lang="en-IE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Funding to achieve R&amp;D roadmap – if the projects are well aligned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/>
              <a:t>Technical Network - Access to </a:t>
            </a:r>
            <a:r>
              <a:rPr lang="en-IE" sz="2000" dirty="0" smtClean="0"/>
              <a:t>world class </a:t>
            </a:r>
            <a:r>
              <a:rPr lang="en-IE" sz="2000" dirty="0" err="1" smtClean="0"/>
              <a:t>RTD</a:t>
            </a:r>
            <a:r>
              <a:rPr lang="en-IE" sz="2000" dirty="0" smtClean="0"/>
              <a:t> </a:t>
            </a:r>
            <a:r>
              <a:rPr lang="en-IE" sz="2000" dirty="0"/>
              <a:t>Partners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Commercial Network - Access to co-development &amp; marketing partners, potential customers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3</a:t>
            </a:r>
            <a:r>
              <a:rPr lang="en-IE" sz="2000" baseline="30000" dirty="0" smtClean="0"/>
              <a:t>rd</a:t>
            </a:r>
            <a:r>
              <a:rPr lang="en-IE" sz="2000" dirty="0" smtClean="0"/>
              <a:t> party </a:t>
            </a:r>
            <a:r>
              <a:rPr lang="en-IE" sz="2000" dirty="0"/>
              <a:t>validation of </a:t>
            </a:r>
            <a:r>
              <a:rPr lang="en-IE" sz="2000" dirty="0" smtClean="0"/>
              <a:t>technology &amp; standards development</a:t>
            </a:r>
            <a:endParaRPr lang="en-IE" sz="2000" dirty="0"/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Enhanced reputation by association with big players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Gain IP</a:t>
            </a:r>
          </a:p>
          <a:p>
            <a:endParaRPr lang="en-IE" sz="2400" dirty="0" smtClean="0"/>
          </a:p>
          <a:p>
            <a:r>
              <a:rPr lang="en-IE" sz="2400" b="1" dirty="0" smtClean="0"/>
              <a:t>Cons </a:t>
            </a:r>
            <a:endParaRPr lang="en-IE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Tenders &amp; bids are resource-heavy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We have not won all our bids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There is admin involved in participation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FP7 projects move at their own pace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Give / share IP</a:t>
            </a:r>
          </a:p>
        </p:txBody>
      </p:sp>
    </p:spTree>
    <p:extLst>
      <p:ext uri="{BB962C8B-B14F-4D97-AF65-F5344CB8AC3E}">
        <p14:creationId xmlns:p14="http://schemas.microsoft.com/office/powerpoint/2010/main" val="80558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Experience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721F-5A95-4BB1-A7CB-06D125151CC8}" type="datetime1">
              <a:rPr lang="en-IE" smtClean="0"/>
              <a:pPr/>
              <a:t>30/04/2013</a:t>
            </a:fld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D281-FF63-4922-A026-7EBE818B6974}" type="slidenum">
              <a:rPr lang="en-IE" smtClean="0"/>
              <a:t>9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611560" y="1006113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IE" sz="2000" b="1" dirty="0" smtClean="0"/>
              <a:t>Bidding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Pick your partners wisely (back a winning horse)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Big consortia start to form before the calls are released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Don’t spread yourself too thin on multiple bids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Take time to understand the calls &amp; evaluation criteria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Ask for help – EI, your contacts, training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Get the IP right – www.ipr-helpdesk.org</a:t>
            </a:r>
          </a:p>
          <a:p>
            <a:pPr marL="457200" indent="-457200">
              <a:buFont typeface="Arial" pitchFamily="34" charset="0"/>
              <a:buChar char="•"/>
            </a:pPr>
            <a:endParaRPr lang="en-IE" sz="2000" dirty="0" smtClean="0"/>
          </a:p>
          <a:p>
            <a:pPr marL="457200" indent="-457200"/>
            <a:r>
              <a:rPr lang="en-IE" sz="2000" b="1" dirty="0" smtClean="0"/>
              <a:t>Participating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/>
              <a:t>Get on the right work-packages – technical and partnering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/>
              <a:t>Don’t commit to the impossible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Understand the administrative aspects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Keep the researchers happy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E" sz="2000" dirty="0" smtClean="0"/>
              <a:t>Don’t forget the agreed objectives</a:t>
            </a:r>
          </a:p>
        </p:txBody>
      </p:sp>
    </p:spTree>
    <p:extLst>
      <p:ext uri="{BB962C8B-B14F-4D97-AF65-F5344CB8AC3E}">
        <p14:creationId xmlns:p14="http://schemas.microsoft.com/office/powerpoint/2010/main" val="408424861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in Body - Confid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ain - non-confid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389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Title Page</vt:lpstr>
      <vt:lpstr>Main Body - Confidential</vt:lpstr>
      <vt:lpstr>Main - non-confidential</vt:lpstr>
      <vt:lpstr>Successful SME Participation in FP7-Industrial Perspective</vt:lpstr>
      <vt:lpstr>SolarPrint background</vt:lpstr>
      <vt:lpstr>SolarPrint background</vt:lpstr>
      <vt:lpstr>SolarPrint technology roadmap</vt:lpstr>
      <vt:lpstr>Current FP7 active projects</vt:lpstr>
      <vt:lpstr>SolarPrint technology roadmap</vt:lpstr>
      <vt:lpstr>Current FP7 proposal activity</vt:lpstr>
      <vt:lpstr>Experience</vt:lpstr>
      <vt:lpstr>Experience</vt:lpstr>
      <vt:lpstr>PowerPoint Presentation</vt:lpstr>
    </vt:vector>
  </TitlesOfParts>
  <Company>SolarPrint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Twohig</dc:creator>
  <cp:lastModifiedBy>McGoldrickK</cp:lastModifiedBy>
  <cp:revision>30</cp:revision>
  <dcterms:created xsi:type="dcterms:W3CDTF">2012-01-05T16:57:54Z</dcterms:created>
  <dcterms:modified xsi:type="dcterms:W3CDTF">2013-04-30T14:54:07Z</dcterms:modified>
</cp:coreProperties>
</file>